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70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ie.Synnott" userId="784b4f07-37fd-41c4-b4b7-36a5d779e781" providerId="ADAL" clId="{1C78177A-0F9D-8947-8C61-29A5786651A5}"/>
    <pc:docChg chg="custSel modSld">
      <pc:chgData name="Rosie.Synnott" userId="784b4f07-37fd-41c4-b4b7-36a5d779e781" providerId="ADAL" clId="{1C78177A-0F9D-8947-8C61-29A5786651A5}" dt="2021-04-13T08:26:56.346" v="940" actId="1076"/>
      <pc:docMkLst>
        <pc:docMk/>
      </pc:docMkLst>
      <pc:sldChg chg="modSp modNotesTx">
        <pc:chgData name="Rosie.Synnott" userId="784b4f07-37fd-41c4-b4b7-36a5d779e781" providerId="ADAL" clId="{1C78177A-0F9D-8947-8C61-29A5786651A5}" dt="2021-04-13T08:26:56.346" v="940" actId="1076"/>
        <pc:sldMkLst>
          <pc:docMk/>
          <pc:sldMk cId="3993562696" sldId="257"/>
        </pc:sldMkLst>
        <pc:spChg chg="mod">
          <ac:chgData name="Rosie.Synnott" userId="784b4f07-37fd-41c4-b4b7-36a5d779e781" providerId="ADAL" clId="{1C78177A-0F9D-8947-8C61-29A5786651A5}" dt="2021-04-13T08:26:56.346" v="940" actId="1076"/>
          <ac:spMkLst>
            <pc:docMk/>
            <pc:sldMk cId="3993562696" sldId="257"/>
            <ac:spMk id="2" creationId="{00000000-0000-0000-0000-000000000000}"/>
          </ac:spMkLst>
        </pc:spChg>
        <pc:spChg chg="mod">
          <ac:chgData name="Rosie.Synnott" userId="784b4f07-37fd-41c4-b4b7-36a5d779e781" providerId="ADAL" clId="{1C78177A-0F9D-8947-8C61-29A5786651A5}" dt="2021-04-13T08:26:45.069" v="937" actId="1076"/>
          <ac:spMkLst>
            <pc:docMk/>
            <pc:sldMk cId="3993562696" sldId="257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318609321562079"/>
          <c:y val="0.20095527831748305"/>
          <c:w val="0.37423427185238206"/>
          <c:h val="0.641544466032654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31808"/>
        <c:axId val="187833344"/>
      </c:lineChart>
      <c:radarChart>
        <c:radarStyle val="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836672"/>
        <c:axId val="187835136"/>
      </c:radarChart>
      <c:catAx>
        <c:axId val="18783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833344"/>
        <c:crosses val="autoZero"/>
        <c:auto val="1"/>
        <c:lblAlgn val="ctr"/>
        <c:lblOffset val="100"/>
        <c:noMultiLvlLbl val="0"/>
      </c:catAx>
      <c:valAx>
        <c:axId val="187833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7831808"/>
        <c:crosses val="autoZero"/>
        <c:crossBetween val="between"/>
      </c:valAx>
      <c:valAx>
        <c:axId val="187835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7836672"/>
        <c:crosses val="autoZero"/>
        <c:crossBetween val="between"/>
      </c:valAx>
      <c:catAx>
        <c:axId val="1878366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8783513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0.17247</cdr:x>
      <cdr:y>0.07496</cdr:y>
    </cdr:from>
    <cdr:to>
      <cdr:x>0.36237</cdr:x>
      <cdr:y>0.84724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5950" y="336550"/>
          <a:ext cx="2076450" cy="3467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E2A93-93E8-5A48-83B9-E78B7D5695F6}" type="datetimeFigureOut">
              <a:rPr lang="en-US" smtClean="0"/>
              <a:t>20-Apr-21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81979-C4D0-CA4E-8971-08FDCA172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3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Goals are important to set measurable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Short term achievements and stepping stones to larger goals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/>
              <a:t>Goals help you set your priorities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What is important to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Focuses your attention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Less tIme wasting / procrastination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Distractions  become less Distracting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/>
              <a:t>Goals support decision making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Helps you move forward in your actions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/>
              <a:t>Goals  motivate you to 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Perseverance leads to results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/>
              <a:t>Achievement motivates you to keep going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/>
              <a:t>Goals Help you achieve your full potential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/>
              <a:t>*    Believe in yourself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81979-C4D0-CA4E-8971-08FDCA1725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20-Apr-21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7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20-Apr-21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2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20-Apr-21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20-Apr-21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20-Apr-21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20-Apr-21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20-Apr-21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20-Apr-21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1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BABF38A-8A0D-492E-BD20-6CF4D46B5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20-Apr-21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644DE9-8D09-43E2-BA69-F57482CFC9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C23C919-B32E-40FF-B3D8-631316E84E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1B17B84-F8A7-4053-9C9D-91E3CA7FF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>
              <a:alphaModFix amt="30000"/>
              <a:lum bright="70000" contrast="-70000"/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Three darts on bullseye">
            <a:extLst>
              <a:ext uri="{FF2B5EF4-FFF2-40B4-BE49-F238E27FC236}">
                <a16:creationId xmlns:a16="http://schemas.microsoft.com/office/drawing/2014/main" xmlns="" id="{32D80DF6-7D1B-4BC2-8374-C67C822074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1065" r="6" b="4230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200">
                <a:solidFill>
                  <a:srgbClr val="FFFFFF"/>
                </a:solidFill>
              </a:rPr>
              <a:t>Goal setting</a:t>
            </a:r>
          </a:p>
        </p:txBody>
      </p:sp>
    </p:spTree>
    <p:extLst>
      <p:ext uri="{BB962C8B-B14F-4D97-AF65-F5344CB8AC3E}">
        <p14:creationId xmlns:p14="http://schemas.microsoft.com/office/powerpoint/2010/main" val="1604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b="0" dirty="0" smtClean="0"/>
              <a:t>Be prepared to move / improve your goals as life throws you curved balls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matter what your goals are, building mental strength is the key to reaching your </a:t>
            </a:r>
            <a:r>
              <a:rPr lang="en-US" dirty="0" smtClean="0"/>
              <a:t>greatest</a:t>
            </a:r>
          </a:p>
          <a:p>
            <a:pPr marL="0" indent="0">
              <a:buNone/>
            </a:pPr>
            <a:r>
              <a:rPr lang="en-US" dirty="0" smtClean="0"/>
              <a:t> potential (Morin, 2015)</a:t>
            </a:r>
            <a:endParaRPr lang="en-US" dirty="0"/>
          </a:p>
        </p:txBody>
      </p:sp>
      <p:pic>
        <p:nvPicPr>
          <p:cNvPr id="1027" name="Picture 3" descr="C:\Users\HPi5PC\AppData\Local\Microsoft\Windows\INetCache\IE\E51OOKW2\back-light-ball-ball-shaped-3016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810000"/>
            <a:ext cx="457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9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1849"/>
            <a:ext cx="10515600" cy="1790700"/>
          </a:xfrm>
        </p:spPr>
        <p:txBody>
          <a:bodyPr/>
          <a:lstStyle/>
          <a:p>
            <a:pPr algn="ctr"/>
            <a:r>
              <a:rPr lang="en-AU" dirty="0" smtClean="0"/>
              <a:t>IMAGINING FUTURES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515701"/>
              </p:ext>
            </p:extLst>
          </p:nvPr>
        </p:nvGraphicFramePr>
        <p:xfrm>
          <a:off x="0" y="762000"/>
          <a:ext cx="10058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7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 smtClean="0"/>
              <a:t>Goals </a:t>
            </a:r>
            <a:r>
              <a:rPr lang="en-AU" sz="3600" dirty="0"/>
              <a:t>are important to set measureable targets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6300"/>
            <a:ext cx="10515600" cy="5268913"/>
          </a:xfrm>
        </p:spPr>
        <p:txBody>
          <a:bodyPr/>
          <a:lstStyle/>
          <a:p>
            <a:pPr lvl="0"/>
            <a:endParaRPr lang="en-AU" dirty="0" smtClean="0"/>
          </a:p>
          <a:p>
            <a:pPr lvl="0"/>
            <a:r>
              <a:rPr lang="en-AU" dirty="0" smtClean="0"/>
              <a:t>short </a:t>
            </a:r>
            <a:r>
              <a:rPr lang="en-AU" dirty="0"/>
              <a:t>term achievements and stepping stones to larger </a:t>
            </a:r>
            <a:r>
              <a:rPr lang="en-AU" dirty="0" smtClean="0"/>
              <a:t>goals</a:t>
            </a:r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200" b="1" dirty="0" smtClean="0"/>
              <a:t>Goals </a:t>
            </a:r>
            <a:r>
              <a:rPr lang="en-AU" sz="3200" b="1" dirty="0"/>
              <a:t>help you set your priorities</a:t>
            </a:r>
            <a:endParaRPr lang="en-US" sz="3200" b="1" dirty="0"/>
          </a:p>
          <a:p>
            <a:pPr lvl="0"/>
            <a:r>
              <a:rPr lang="en-AU" dirty="0"/>
              <a:t>what is important to you</a:t>
            </a:r>
            <a:endParaRPr lang="en-US" dirty="0"/>
          </a:p>
          <a:p>
            <a:pPr lvl="0"/>
            <a:r>
              <a:rPr lang="en-AU" dirty="0"/>
              <a:t>focus your attention</a:t>
            </a:r>
            <a:endParaRPr lang="en-US" dirty="0"/>
          </a:p>
          <a:p>
            <a:pPr lvl="0"/>
            <a:r>
              <a:rPr lang="en-AU" dirty="0"/>
              <a:t>less wasting time / being distracted / procrastination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dirty="0"/>
              <a:t>Goals increase your conviction in achievement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07841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dirty="0"/>
              <a:t>defining your goals</a:t>
            </a:r>
            <a:endParaRPr lang="en-US" dirty="0"/>
          </a:p>
          <a:p>
            <a:pPr lvl="0"/>
            <a:r>
              <a:rPr lang="en-AU" dirty="0"/>
              <a:t>set the direction for your efforts</a:t>
            </a:r>
            <a:endParaRPr lang="en-US" dirty="0"/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600" b="1" dirty="0" smtClean="0"/>
              <a:t>Goals </a:t>
            </a:r>
            <a:r>
              <a:rPr lang="en-AU" sz="3600" b="1" dirty="0"/>
              <a:t>support decision making</a:t>
            </a:r>
            <a:endParaRPr lang="en-US" sz="3600" b="1" dirty="0"/>
          </a:p>
          <a:p>
            <a:pPr lvl="0"/>
            <a:r>
              <a:rPr lang="en-AU" dirty="0"/>
              <a:t>helps you move forward in your actions and </a:t>
            </a:r>
            <a:r>
              <a:rPr lang="en-AU" dirty="0" smtClean="0"/>
              <a:t>plans</a:t>
            </a:r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600" b="1" dirty="0" smtClean="0"/>
              <a:t>Goals </a:t>
            </a:r>
            <a:r>
              <a:rPr lang="en-AU" sz="3600" b="1" dirty="0"/>
              <a:t>motivate you to act</a:t>
            </a:r>
            <a:endParaRPr lang="en-US" sz="3600" b="1" dirty="0"/>
          </a:p>
          <a:p>
            <a:pPr lvl="0"/>
            <a:r>
              <a:rPr lang="en-AU" dirty="0" err="1"/>
              <a:t>perserverance</a:t>
            </a:r>
            <a:r>
              <a:rPr lang="en-AU" dirty="0"/>
              <a:t>  leads to results</a:t>
            </a:r>
            <a:endParaRPr lang="en-US" dirty="0"/>
          </a:p>
          <a:p>
            <a:pPr lvl="0"/>
            <a:r>
              <a:rPr lang="en-AU" dirty="0"/>
              <a:t>achievement motivates you to keep going</a:t>
            </a:r>
            <a:endParaRPr lang="en-US" dirty="0"/>
          </a:p>
          <a:p>
            <a:pPr lvl="0"/>
            <a:endParaRPr lang="en-AU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AU" sz="3600" dirty="0"/>
              <a:t>Goals help you reach your full potential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35513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builds self confidence and increase your self esteem</a:t>
            </a:r>
            <a:r>
              <a:rPr lang="en-US" dirty="0"/>
              <a:t/>
            </a:r>
            <a:br>
              <a:rPr lang="en-US" dirty="0"/>
            </a:br>
            <a:r>
              <a:rPr lang="en-AU" dirty="0"/>
              <a:t>belief in </a:t>
            </a:r>
            <a:r>
              <a:rPr lang="en-AU" dirty="0" smtClean="0"/>
              <a:t>yourself</a:t>
            </a:r>
          </a:p>
          <a:p>
            <a:endParaRPr lang="en-AU" dirty="0" smtClean="0"/>
          </a:p>
          <a:p>
            <a:r>
              <a:rPr lang="en-AU" sz="3200" i="1" dirty="0"/>
              <a:t>Objectives help measure your progress</a:t>
            </a:r>
            <a:endParaRPr lang="en-US" sz="3200" i="1" dirty="0"/>
          </a:p>
          <a:p>
            <a:r>
              <a:rPr lang="en-AU" sz="3200" i="1" dirty="0"/>
              <a:t>Objectives offer a sense  of achievement</a:t>
            </a:r>
            <a:endParaRPr lang="en-US" sz="3200" i="1" dirty="0"/>
          </a:p>
          <a:p>
            <a:r>
              <a:rPr lang="en-AU" sz="3200" i="1" dirty="0"/>
              <a:t>Objectives give you the opportunity to reach your goals</a:t>
            </a:r>
            <a:endParaRPr lang="en-US" sz="3200" i="1" dirty="0"/>
          </a:p>
          <a:p>
            <a:r>
              <a:rPr lang="en-AU" sz="3200" i="1" dirty="0"/>
              <a:t>Objectives empower you to keep </a:t>
            </a:r>
            <a:r>
              <a:rPr lang="en-AU" sz="3200" i="1" dirty="0" smtClean="0"/>
              <a:t>motivated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3A9B7B3-F171-4C25-99FC-C54250F064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2D5C7C5-9C27-4A61-9F57-1857D45320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4B9546E-20BE-462C-8BE8-4EBDB46F86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FE5D2E8-C366-48AC-97AE-18C67E4EF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3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450054" y="1112837"/>
            <a:ext cx="10003218" cy="3429000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rgbClr val="FF0000"/>
                </a:solidFill>
              </a:rPr>
              <a:t>Motivations to help you to achieve your goals in your career </a:t>
            </a:r>
            <a:r>
              <a:rPr lang="en-AU" sz="3200" dirty="0" smtClean="0">
                <a:solidFill>
                  <a:srgbClr val="FF0000"/>
                </a:solidFill>
              </a:rPr>
              <a:t/>
            </a:r>
            <a:br>
              <a:rPr lang="en-AU" sz="3200" dirty="0" smtClean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AU" sz="2000" dirty="0">
                <a:solidFill>
                  <a:srgbClr val="FF0000"/>
                </a:solidFill>
              </a:rPr>
              <a:t>make personal goals – begin a hobby or take time to build on a skill / hobby you already have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AU" sz="2000" dirty="0" smtClean="0">
                <a:solidFill>
                  <a:srgbClr val="002060"/>
                </a:solidFill>
              </a:rPr>
              <a:t>learn </a:t>
            </a:r>
            <a:r>
              <a:rPr lang="en-AU" sz="2000" dirty="0">
                <a:solidFill>
                  <a:srgbClr val="002060"/>
                </a:solidFill>
              </a:rPr>
              <a:t>a musical instrument and/ or take up a sport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give yourself permission to take ‘time out’ for your mental health / wellbeing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take a bath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go for a walk / swim / skate / bike or scooter ride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visit a gallery or exhibition  / see a movie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have a coffee with a friend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make a picnic date with your family / friends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increase your knowledge of an area of interest through reading, research, multimedia 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AU" sz="2000" dirty="0">
                <a:solidFill>
                  <a:srgbClr val="002060"/>
                </a:solidFill>
              </a:rPr>
              <a:t>embrace your creativity  - take up painting / knitting / cooking </a:t>
            </a:r>
            <a:r>
              <a:rPr lang="en-AU" sz="2000" dirty="0" err="1">
                <a:solidFill>
                  <a:srgbClr val="002060"/>
                </a:solidFill>
              </a:rPr>
              <a:t>etc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1658599" y="914400"/>
            <a:ext cx="413147" cy="371254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en-AU" sz="1800" dirty="0">
                <a:solidFill>
                  <a:schemeClr val="tx1">
                    <a:alpha val="80000"/>
                  </a:schemeClr>
                </a:solidFill>
              </a:rPr>
              <a:t>Imagining </a:t>
            </a:r>
            <a:r>
              <a:rPr lang="en-AU" sz="1800" dirty="0" err="1" smtClean="0">
                <a:solidFill>
                  <a:schemeClr val="tx1">
                    <a:alpha val="80000"/>
                  </a:schemeClr>
                </a:solidFill>
              </a:rPr>
              <a:t>fures</a:t>
            </a:r>
            <a:endParaRPr lang="en-AU" sz="18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AU" sz="18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AU" sz="1800" dirty="0">
              <a:solidFill>
                <a:schemeClr val="tx1">
                  <a:alpha val="8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800" dirty="0">
                <a:solidFill>
                  <a:schemeClr val="tx1">
                    <a:alpha val="80000"/>
                  </a:schemeClr>
                </a:solidFill>
              </a:rPr>
              <a:t>Goal setting 2021</a:t>
            </a:r>
            <a:endParaRPr lang="en-US" sz="18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 </a:t>
            </a:r>
            <a:r>
              <a:rPr lang="en-AU" sz="4000" dirty="0">
                <a:solidFill>
                  <a:srgbClr val="FFC000"/>
                </a:solidFill>
              </a:rPr>
              <a:t>Don’t give up on yourself. 	You are worth it.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30763"/>
          </a:xfrm>
        </p:spPr>
        <p:txBody>
          <a:bodyPr>
            <a:noAutofit/>
          </a:bodyPr>
          <a:lstStyle/>
          <a:p>
            <a:r>
              <a:rPr lang="en-AU" sz="2000" dirty="0">
                <a:solidFill>
                  <a:srgbClr val="FFFF00"/>
                </a:solidFill>
              </a:rPr>
              <a:t>Take charge of your ideals, your skills, and your interests , and take advantage of opportunities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Set new goals to make changes.  One step at a time.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 You set new goals that are not just important for you, but for those in your close personal circle.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Strengths you take into consideration  and Secrets to being mentally strong: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Give up bad habits.	 Practise gratitude.	 Don’t be jealous. 	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Train your brain to be positive, healthy thoughts. 	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Try to dispose of anger and anxiety then move on. </a:t>
            </a:r>
            <a:r>
              <a:rPr lang="en-AU" sz="2000" dirty="0" smtClean="0">
                <a:solidFill>
                  <a:srgbClr val="FFFF00"/>
                </a:solidFill>
              </a:rPr>
              <a:t> </a:t>
            </a:r>
            <a:r>
              <a:rPr lang="en-AU" sz="2000" dirty="0">
                <a:solidFill>
                  <a:srgbClr val="FFFF00"/>
                </a:solidFill>
              </a:rPr>
              <a:t>Stop comparing yourself to others. 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AU" sz="2000" dirty="0">
                <a:solidFill>
                  <a:srgbClr val="FFFF00"/>
                </a:solidFill>
              </a:rPr>
              <a:t>Stop trying to prove yourself to others  [you don’t need to be accepted by anyone but yourself] </a:t>
            </a:r>
            <a:endParaRPr lang="en-US" sz="2000" dirty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C000"/>
                </a:solidFill>
              </a:rPr>
              <a:t>The SMART goals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C000"/>
                </a:solidFill>
              </a:rPr>
              <a:t>Make your goals SPECIFIC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Define what shows your progress, make it MEASUREABLE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Accomplish reasonable tasks that are ATTAINABLE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Align your values and objectives , making them RELEVANT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Be </a:t>
            </a:r>
            <a:r>
              <a:rPr lang="en-AU" dirty="0" smtClean="0">
                <a:solidFill>
                  <a:srgbClr val="FFC000"/>
                </a:solidFill>
              </a:rPr>
              <a:t>realistic </a:t>
            </a:r>
            <a:r>
              <a:rPr lang="en-AU" dirty="0">
                <a:solidFill>
                  <a:srgbClr val="FFC000"/>
                </a:solidFill>
              </a:rPr>
              <a:t>– set a start and finish date – TIME BASED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C000"/>
                </a:solidFill>
              </a:rPr>
              <a:t>SPVEM scale: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C000"/>
                </a:solidFill>
              </a:rPr>
              <a:t>Challenge your </a:t>
            </a:r>
            <a:r>
              <a:rPr lang="en-AU" dirty="0" smtClean="0">
                <a:solidFill>
                  <a:srgbClr val="FFC000"/>
                </a:solidFill>
              </a:rPr>
              <a:t>subconscious </a:t>
            </a:r>
            <a:r>
              <a:rPr lang="en-AU" dirty="0">
                <a:solidFill>
                  <a:srgbClr val="FFC000"/>
                </a:solidFill>
              </a:rPr>
              <a:t>-  SCARY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Being POSITIVE will lead to greater satisfaction of your goals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If you can imagine and VISUALISE  what you want to achieve, you are more likely to do it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If the goals stretch you out of your comfort zone, you will take </a:t>
            </a:r>
            <a:r>
              <a:rPr lang="en-AU" dirty="0">
                <a:solidFill>
                  <a:srgbClr val="FFC000"/>
                </a:solidFill>
              </a:rPr>
              <a:t>that EXCITING step forward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AU" dirty="0">
                <a:solidFill>
                  <a:srgbClr val="FFC000"/>
                </a:solidFill>
              </a:rPr>
              <a:t>Achievable and confidence boosting goals are MEASUREABLE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kprintVTI">
  <a:themeElements>
    <a:clrScheme name="AnalogousFromLightSeedRightStep">
      <a:dk1>
        <a:srgbClr val="000000"/>
      </a:dk1>
      <a:lt1>
        <a:srgbClr val="FFFFFF"/>
      </a:lt1>
      <a:dk2>
        <a:srgbClr val="1C2F31"/>
      </a:dk2>
      <a:lt2>
        <a:srgbClr val="F0F0F3"/>
      </a:lt2>
      <a:accent1>
        <a:srgbClr val="A3A37B"/>
      </a:accent1>
      <a:accent2>
        <a:srgbClr val="90A671"/>
      </a:accent2>
      <a:accent3>
        <a:srgbClr val="85A87F"/>
      </a:accent3>
      <a:accent4>
        <a:srgbClr val="76AC84"/>
      </a:accent4>
      <a:accent5>
        <a:srgbClr val="7FA79A"/>
      </a:accent5>
      <a:accent6>
        <a:srgbClr val="76A8AD"/>
      </a:accent6>
      <a:hlink>
        <a:srgbClr val="6E6DB0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399</Words>
  <Application>Microsoft Office PowerPoint</Application>
  <PresentationFormat>Custom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BlockprintVTI</vt:lpstr>
      <vt:lpstr>Goal setting</vt:lpstr>
      <vt:lpstr>IMAGINING FUTURES</vt:lpstr>
      <vt:lpstr>  Goals are important to set measureable targets </vt:lpstr>
      <vt:lpstr>Goals increase your conviction in achievement </vt:lpstr>
      <vt:lpstr>   Goals help you reach your full potential  </vt:lpstr>
      <vt:lpstr>Motivations to help you to achieve your goals in your career   make personal goals – begin a hobby or take time to build on a skill / hobby you already have  learn a musical instrument and/ or take up a sport give yourself permission to take ‘time out’ for your mental health / wellbeing take a bath go for a walk / swim / skate / bike or scooter ride visit a gallery or exhibition  / see a movie have a coffee with a friend make a picnic date with your family / friends increase your knowledge of an area of interest through reading, research, multimedia  embrace your creativity  - take up painting / knitting / cooking etc </vt:lpstr>
      <vt:lpstr> Don’t give up on yourself.  You are worth it.  </vt:lpstr>
      <vt:lpstr>The SMART goals </vt:lpstr>
      <vt:lpstr>SPVEM scale:</vt:lpstr>
      <vt:lpstr>Be prepared to move / improve your goals as life throws you curved balls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Rosie.Synnott</dc:creator>
  <cp:lastModifiedBy>HPi5PC</cp:lastModifiedBy>
  <cp:revision>11</cp:revision>
  <dcterms:created xsi:type="dcterms:W3CDTF">2021-04-13T08:06:56Z</dcterms:created>
  <dcterms:modified xsi:type="dcterms:W3CDTF">2021-04-19T23:41:51Z</dcterms:modified>
</cp:coreProperties>
</file>